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4"/>
  </p:notesMasterIdLst>
  <p:sldIdLst>
    <p:sldId id="272" r:id="rId3"/>
    <p:sldId id="256" r:id="rId4"/>
    <p:sldId id="259" r:id="rId5"/>
    <p:sldId id="286" r:id="rId6"/>
    <p:sldId id="289" r:id="rId7"/>
    <p:sldId id="258" r:id="rId8"/>
    <p:sldId id="273" r:id="rId9"/>
    <p:sldId id="287" r:id="rId10"/>
    <p:sldId id="274" r:id="rId11"/>
    <p:sldId id="280" r:id="rId12"/>
    <p:sldId id="267" r:id="rId13"/>
    <p:sldId id="281" r:id="rId14"/>
    <p:sldId id="260" r:id="rId15"/>
    <p:sldId id="261" r:id="rId16"/>
    <p:sldId id="262" r:id="rId17"/>
    <p:sldId id="263" r:id="rId18"/>
    <p:sldId id="279" r:id="rId19"/>
    <p:sldId id="265" r:id="rId20"/>
    <p:sldId id="269" r:id="rId21"/>
    <p:sldId id="278" r:id="rId22"/>
    <p:sldId id="276" r:id="rId23"/>
    <p:sldId id="282" r:id="rId24"/>
    <p:sldId id="283" r:id="rId25"/>
    <p:sldId id="284" r:id="rId26"/>
    <p:sldId id="285" r:id="rId27"/>
    <p:sldId id="266" r:id="rId28"/>
    <p:sldId id="270" r:id="rId29"/>
    <p:sldId id="277" r:id="rId30"/>
    <p:sldId id="271" r:id="rId31"/>
    <p:sldId id="288" r:id="rId32"/>
    <p:sldId id="275" r:id="rId3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8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24" autoAdjust="0"/>
  </p:normalViewPr>
  <p:slideViewPr>
    <p:cSldViewPr>
      <p:cViewPr>
        <p:scale>
          <a:sx n="70" d="100"/>
          <a:sy n="70" d="100"/>
        </p:scale>
        <p:origin x="-582" y="-5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C8FB9-593C-4ADB-AFF4-2F495EE11AC9}" type="datetimeFigureOut">
              <a:rPr lang="uk-UA" smtClean="0"/>
              <a:t>19.01.2016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A665-48A1-4CC8-8629-3A8540C58A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3AE4C-DC50-473D-8E17-2893244FF46F}" type="slidenum">
              <a:rPr lang="uk-UA" smtClean="0">
                <a:solidFill>
                  <a:prstClr val="black"/>
                </a:solidFill>
              </a:rPr>
              <a:pPr/>
              <a:t>30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6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2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66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836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9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5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7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7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4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8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45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31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79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3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371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0164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72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709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942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706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120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1/19/2016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0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DE94E-49B4-48BF-80F5-B62E8E7885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BA82-50C8-4F91-B6C4-63C86976FA3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4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tmp"/><Relationship Id="rId7" Type="http://schemas.openxmlformats.org/officeDocument/2006/relationships/image" Target="../media/image20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gif"/><Relationship Id="rId7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0.jpeg"/><Relationship Id="rId7" Type="http://schemas.openxmlformats.org/officeDocument/2006/relationships/image" Target="../media/image3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microsoft.com/office/2007/relationships/hdphoto" Target="../media/hdphoto6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0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7.wdp"/><Relationship Id="rId7" Type="http://schemas.openxmlformats.org/officeDocument/2006/relationships/image" Target="../media/image45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tmp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jpe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jpeg"/><Relationship Id="rId34" Type="http://schemas.microsoft.com/office/2007/relationships/hdphoto" Target="../media/hdphoto8.wdp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1.png"/><Relationship Id="rId20" Type="http://schemas.openxmlformats.org/officeDocument/2006/relationships/image" Target="../media/image65.jp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0.jp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jpg"/><Relationship Id="rId10" Type="http://schemas.openxmlformats.org/officeDocument/2006/relationships/image" Target="../media/image55.jpg"/><Relationship Id="rId19" Type="http://schemas.openxmlformats.org/officeDocument/2006/relationships/image" Target="../media/image64.jpeg"/><Relationship Id="rId31" Type="http://schemas.openxmlformats.org/officeDocument/2006/relationships/image" Target="../media/image7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a-a.akamaihd.net/hphotos-ak-xpa1/v/t1.0-9/10570300_1475474292735761_6625545253638739601_n.jpg?oh=eb32033c0761a31f2085a594d2c92088&amp;oe=54E88228&amp;__gda__=1428170050_cf89ec9547de35ed8732312a0ec14a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04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5788" y="776975"/>
            <a:ext cx="650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ambria" pitchFamily="18" charset="0"/>
              </a:rPr>
              <a:t>ОФОРМЛЕННЯ 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ambria" pitchFamily="18" charset="0"/>
              </a:rPr>
              <a:t>РЕЄСТРАЦІЙНОЇ </a:t>
            </a:r>
            <a:r>
              <a:rPr lang="uk-UA" sz="3200" b="1" dirty="0">
                <a:solidFill>
                  <a:srgbClr val="002060"/>
                </a:solidFill>
                <a:latin typeface="Cambria" pitchFamily="18" charset="0"/>
              </a:rPr>
              <a:t>КАРТКИ </a:t>
            </a:r>
          </a:p>
        </p:txBody>
      </p:sp>
      <p:sp>
        <p:nvSpPr>
          <p:cNvPr id="8" name="Овал 7"/>
          <p:cNvSpPr/>
          <p:nvPr/>
        </p:nvSpPr>
        <p:spPr>
          <a:xfrm>
            <a:off x="1180190" y="763801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99176" y="95469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9176" y="2348880"/>
            <a:ext cx="80384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Реєстрація на зовнішнє незалежне оцінювання триватиме з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01 лютого по 04 березня 2016 року</a:t>
            </a:r>
            <a:endParaRPr lang="uk-UA" sz="44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944888" y="1388156"/>
            <a:ext cx="5185750" cy="67943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7376" y="291156"/>
            <a:ext cx="705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dirty="0" smtClean="0">
                <a:solidFill>
                  <a:srgbClr val="0070C0"/>
                </a:solidFill>
                <a:latin typeface="Georgia" pitchFamily="18" charset="0"/>
              </a:rPr>
              <a:t>РЕЄСТРАЦІЯ триває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 01 лютого до 04 березня 2016 року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://fsteps.kz/wp-content/uploads/2013/03/%D0%B4%D0%B8%D1%81%D1%82%D0%B0%D0%BD%D1%86%D0%B8%D0%BE%D0%BD%D0%BD%D0%BE%D0%B5-%D0%BE%D0%B1%D1%83%D1%87%D0%B5%D0%BD%D0%B8%D0%B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" y="2973267"/>
            <a:ext cx="3224808" cy="21424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2820">
            <a:off x="976294" y="5345022"/>
            <a:ext cx="1482165" cy="9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5515" y="150909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Cambria" pitchFamily="18" charset="0"/>
              </a:rPr>
              <a:t>http://testportal.gov.ua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5406" y="1136747"/>
            <a:ext cx="2827394" cy="1660545"/>
          </a:xfrm>
          <a:prstGeom prst="horizontalScroll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0759" y="1600424"/>
            <a:ext cx="251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Сторінка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«РЕЄЄСТРАЦІЯ – 2016»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2694" r="3354" b="4431"/>
          <a:stretch/>
        </p:blipFill>
        <p:spPr>
          <a:xfrm>
            <a:off x="3152800" y="2067586"/>
            <a:ext cx="6374719" cy="42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63" y="214313"/>
            <a:ext cx="5850649" cy="642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8" y="730666"/>
            <a:ext cx="9645485" cy="547650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5" y="908720"/>
            <a:ext cx="9351510" cy="5542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62" y="553617"/>
            <a:ext cx="6377079" cy="548540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860879" y="2041054"/>
            <a:ext cx="2262251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30" y="115537"/>
            <a:ext cx="5117206" cy="6769847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81"/>
          <a:stretch/>
        </p:blipFill>
        <p:spPr>
          <a:xfrm>
            <a:off x="122414" y="-28535"/>
            <a:ext cx="4446493" cy="81840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052567" cy="60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5335" y="45478"/>
            <a:ext cx="1950217" cy="43084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077071"/>
            <a:ext cx="4412890" cy="958319"/>
          </a:xfrm>
          <a:prstGeom prst="roundRect">
            <a:avLst/>
          </a:prstGeom>
          <a:noFill/>
          <a:ln w="3175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95552" y="1052736"/>
            <a:ext cx="5328103" cy="101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68907" y="1017326"/>
            <a:ext cx="538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solidFill>
                  <a:srgbClr val="C00000"/>
                </a:solidFill>
                <a:latin typeface="Cambria" pitchFamily="18" charset="0"/>
              </a:rPr>
              <a:t>Прошу зареєструвати для участі в зовнішньому незалежному оцінюванні 2016 року. З Порядком проведення зовнішнього незалежного оцінювання та моніторингу якості освіти ознайомлена.</a:t>
            </a:r>
            <a:endParaRPr lang="ru-RU" sz="1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47199" y="476319"/>
            <a:ext cx="2184243" cy="31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816">
            <a:off x="3697050" y="4690448"/>
            <a:ext cx="843387" cy="5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86204" y="460973"/>
            <a:ext cx="2106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i="1" dirty="0" smtClean="0">
                <a:solidFill>
                  <a:srgbClr val="C00000"/>
                </a:solidFill>
                <a:latin typeface="Cambria" pitchFamily="18" charset="0"/>
              </a:rPr>
              <a:t>Клименко Олександри Миколаївни</a:t>
            </a:r>
            <a:endParaRPr lang="ru-RU" sz="11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09017" y="1876433"/>
            <a:ext cx="1014113" cy="22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81550" y="1824751"/>
            <a:ext cx="101054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rgbClr val="C00000"/>
                </a:solidFill>
              </a:rPr>
              <a:t>07.02.2016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20" name="Picture 6" descr="http://lbc.in.ua/images/52a9ef59813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926">
            <a:off x="8942620" y="1762846"/>
            <a:ext cx="876092" cy="8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35" y="1730007"/>
            <a:ext cx="1186097" cy="3600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62545" y="2630740"/>
            <a:ext cx="448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rgbClr val="C00000"/>
                </a:solidFill>
                <a:latin typeface="Cambria" pitchFamily="18" charset="0"/>
              </a:rPr>
              <a:t>КТ</a:t>
            </a:r>
            <a:endParaRPr lang="ru-RU" sz="11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1755" y="2606400"/>
            <a:ext cx="1186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rgbClr val="C00000"/>
                </a:solidFill>
                <a:latin typeface="Cambria" pitchFamily="18" charset="0"/>
              </a:rPr>
              <a:t>257983</a:t>
            </a:r>
            <a:endParaRPr lang="ru-RU" sz="1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213" name="Прямоугольник 3212"/>
          <p:cNvSpPr/>
          <p:nvPr/>
        </p:nvSpPr>
        <p:spPr>
          <a:xfrm>
            <a:off x="-1" y="548867"/>
            <a:ext cx="456890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Уважно перев</a:t>
            </a:r>
            <a:r>
              <a:rPr lang="uk-UA" sz="1100" b="1" dirty="0">
                <a:solidFill>
                  <a:srgbClr val="000000"/>
                </a:solidFill>
                <a:latin typeface="Times New Roman"/>
                <a:ea typeface="Constantia"/>
                <a:cs typeface="Constantia"/>
              </a:rPr>
              <a:t>і</a:t>
            </a:r>
            <a:r>
              <a:rPr lang="uk-UA" sz="1100" spc="-20" dirty="0">
                <a:latin typeface="Times New Roman"/>
                <a:ea typeface="Times New Roman"/>
              </a:rPr>
              <a:t>рте дані, зазначені Вами у бланку реєстраційної картки. </a:t>
            </a:r>
            <a:endParaRPr lang="ru-RU" sz="1100" spc="-2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Заповніть частину «Заява»: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1) після найменування регіонального центру оцінювання якості освіти вкажіть своє прізвище (у родовому відмінку) та ініціали;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2) власноруч напишіть заяву, у якій вкажіть своє бажання бути зареєстрованим(</a:t>
            </a:r>
            <a:r>
              <a:rPr lang="uk-UA" sz="1100" spc="-20" dirty="0" err="1">
                <a:latin typeface="Times New Roman"/>
                <a:ea typeface="Times New Roman"/>
              </a:rPr>
              <a:t>ою</a:t>
            </a:r>
            <a:r>
              <a:rPr lang="uk-UA" sz="1100" spc="-20" dirty="0">
                <a:latin typeface="Times New Roman"/>
                <a:ea typeface="Times New Roman"/>
              </a:rPr>
              <a:t>) для участ</a:t>
            </a:r>
            <a:r>
              <a:rPr lang="uk-UA" sz="1100" b="1" dirty="0">
                <a:solidFill>
                  <a:srgbClr val="000000"/>
                </a:solidFill>
                <a:latin typeface="Times New Roman"/>
                <a:ea typeface="Constantia"/>
                <a:cs typeface="Constantia"/>
              </a:rPr>
              <a:t>і </a:t>
            </a:r>
            <a:r>
              <a:rPr lang="uk-UA" sz="1100" spc="-20" dirty="0">
                <a:latin typeface="Times New Roman"/>
                <a:ea typeface="Times New Roman"/>
              </a:rPr>
              <a:t>в зовнішньому незалежному оцінюванні, а також факт ознайомлення з Порядком проведення зовнішнього незалежного оцінювання та моніторингу якості освіти, затвердженим постановою Кабінету Міністрів України від 25 серпня 2004 року № 1095 (в редакції постанови Кабінету Міністрів України від 08 липня 2015 року № 533);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spc="-20" dirty="0">
                <a:latin typeface="Times New Roman"/>
                <a:ea typeface="Times New Roman"/>
              </a:rPr>
              <a:t>3) у спеціально відведених місцях укажіть дату заповнення заяви,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також </a:t>
            </a:r>
            <a:r>
              <a:rPr lang="uk-UA" sz="1100" spc="-20" dirty="0">
                <a:latin typeface="Times New Roman"/>
                <a:ea typeface="Times New Roman"/>
              </a:rPr>
              <a:t>засвідчіть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її </a:t>
            </a:r>
            <a:r>
              <a:rPr lang="uk-UA" sz="1100" spc="-20" dirty="0">
                <a:latin typeface="Times New Roman"/>
                <a:ea typeface="Times New Roman"/>
              </a:rPr>
              <a:t>особистим </a:t>
            </a:r>
            <a:r>
              <a:rPr lang="uk-UA" sz="11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підписом.</a:t>
            </a:r>
            <a:endParaRPr lang="ru-RU" sz="1100" spc="-2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100" dirty="0">
                <a:latin typeface="Times New Roman"/>
                <a:ea typeface="Calibri"/>
                <a:cs typeface="Times New Roman"/>
              </a:rPr>
              <a:t>3. Напишіть заяву за таким зразком: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3215" name="Прямоугольник 3214"/>
          <p:cNvSpPr/>
          <p:nvPr/>
        </p:nvSpPr>
        <p:spPr>
          <a:xfrm>
            <a:off x="2" y="3974137"/>
            <a:ext cx="4331926" cy="109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200" dirty="0">
                <a:latin typeface="Times New Roman"/>
                <a:ea typeface="Calibri"/>
                <a:cs typeface="Times New Roman"/>
              </a:rPr>
              <a:t>«</a:t>
            </a:r>
            <a:r>
              <a:rPr lang="uk-UA" sz="1050" dirty="0">
                <a:latin typeface="Times New Roman"/>
                <a:ea typeface="Calibri"/>
                <a:cs typeface="Times New Roman"/>
              </a:rPr>
              <a:t>Прошу зареєструвати мене для участі в зовнішньому незалежному оцінюванні 20___ року.</a:t>
            </a:r>
            <a:endParaRPr lang="ru-RU" sz="105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uk-UA" sz="1050" dirty="0">
                <a:latin typeface="Times New Roman"/>
                <a:ea typeface="Calibri"/>
                <a:cs typeface="Times New Roman"/>
              </a:rPr>
              <a:t>Із Порядком проведення зовнішнього незалежного оцінювання та моніторингу якості освіти ознайомлений(а).».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216" name="Прямоугольник 3215"/>
          <p:cNvSpPr/>
          <p:nvPr/>
        </p:nvSpPr>
        <p:spPr>
          <a:xfrm>
            <a:off x="-420954" y="5002894"/>
            <a:ext cx="5016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1000" dirty="0">
                <a:latin typeface="Times New Roman"/>
                <a:ea typeface="Calibri"/>
                <a:cs typeface="Times New Roman"/>
              </a:rPr>
              <a:t>На копіях документів, які подаються для реєстрації, повинен бути напис про засвідчення документа, що складається зі слів «Згідно з оригіналом» (без лапок), а також Ваш особистий підпис, ініціали та прізвище, дата засвідчення кожної копії.</a:t>
            </a:r>
            <a:endParaRPr lang="ru-RU" sz="1000" dirty="0"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1000" dirty="0">
                <a:latin typeface="Times New Roman"/>
                <a:ea typeface="Calibri"/>
                <a:cs typeface="Times New Roman"/>
              </a:rPr>
              <a:t>Факт надходження реєстраційної картки до пункту обробки регіонального центру оцінювання якості освіти є підставою для опрацювання персональних даних у процесі підготовки та проведення зовнішнього незалежного оцінювання, їх використання під час вступу до вищих навчальних </a:t>
            </a:r>
            <a:r>
              <a:rPr lang="uk-UA" sz="1000" dirty="0" smtClean="0">
                <a:latin typeface="Times New Roman"/>
                <a:ea typeface="Calibri"/>
                <a:cs typeface="Times New Roman"/>
              </a:rPr>
              <a:t>закладів.</a:t>
            </a:r>
            <a:endParaRPr lang="ru-RU" sz="1000" dirty="0"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97" y="-753112"/>
            <a:ext cx="2749064" cy="265514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83200"/>
              </p:ext>
            </p:extLst>
          </p:nvPr>
        </p:nvGraphicFramePr>
        <p:xfrm>
          <a:off x="4696334" y="4077071"/>
          <a:ext cx="5045198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710"/>
                <a:gridCol w="2212688"/>
                <a:gridCol w="2179800"/>
              </a:tblGrid>
              <a:tr h="197845"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 з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/</a:t>
                      </a:r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Предмет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Мова</a:t>
                      </a:r>
                      <a:r>
                        <a:rPr lang="uk-UA" sz="105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перекладу завдань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072"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Українська мова та література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*****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072"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Історія України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українська</a:t>
                      </a:r>
                      <a:endParaRPr lang="uk-UA" sz="105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5112">
            <a:off x="259705" y="4575127"/>
            <a:ext cx="1296353" cy="8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385048" y="1196752"/>
            <a:ext cx="3960440" cy="738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2486" y="1196752"/>
            <a:ext cx="3946458" cy="738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6407" y="229601"/>
            <a:ext cx="7353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Cambria" pitchFamily="18" charset="0"/>
              </a:rPr>
              <a:t>КОМПЛЕКТ РЕЄСТРАЦІЙНИХ ДОКУМЕНТІВ </a:t>
            </a:r>
            <a:endParaRPr lang="ru-RU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496" y="124291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Випускників ЗНЗ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2016 року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731" y="1245329"/>
            <a:ext cx="376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Студентів, учнів ПТНЗ,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ВНЗ І-ІІ р.а.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2740" y="2132856"/>
            <a:ext cx="428222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0" y="2206898"/>
            <a:ext cx="4498322" cy="18701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2740" y="2197023"/>
            <a:ext cx="4210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реєстраційна картка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дві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однакові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фотокартки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 2015/2016року розміром 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3 х 4 см (на документи)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копія паспорта громадянина України або свідоцтва про народження для тих, хто народився після 01 вересня 1999 року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1824" y="2234044"/>
            <a:ext cx="4213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реєстраційна картка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дві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однакові фотокартки 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2015/2016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року розміром  3 х 4 см (на документи)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копія </a:t>
            </a:r>
            <a:r>
              <a:rPr lang="uk-UA" sz="1600" b="1" dirty="0">
                <a:solidFill>
                  <a:srgbClr val="002060"/>
                </a:solidFill>
                <a:latin typeface="Cambria" pitchFamily="18" charset="0"/>
              </a:rPr>
              <a:t>паспорта громадянина </a:t>
            </a:r>
            <a:r>
              <a:rPr lang="uk-UA" sz="1600" b="1" dirty="0" smtClean="0">
                <a:solidFill>
                  <a:srgbClr val="002060"/>
                </a:solidFill>
                <a:latin typeface="Cambria" pitchFamily="18" charset="0"/>
              </a:rPr>
              <a:t>України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C00000"/>
                </a:solidFill>
                <a:latin typeface="Cambria" pitchFamily="18" charset="0"/>
              </a:rPr>
              <a:t>довідка з місця навчання, що підтверджує здобуття в 2016 році повної загальної середньої освіти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12" y="5073219"/>
            <a:ext cx="881521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lnSpc>
                <a:spcPct val="90000"/>
              </a:lnSpc>
            </a:pPr>
            <a:r>
              <a:rPr lang="uk-UA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*   висновок  закладу охорони здоров’я про необхідність створення особливих (специфічних) умов;</a:t>
            </a:r>
          </a:p>
          <a:p>
            <a:pPr marL="263525" indent="-263525">
              <a:lnSpc>
                <a:spcPct val="90000"/>
              </a:lnSpc>
            </a:pPr>
            <a:r>
              <a:rPr lang="uk-UA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*   копії документа про зміну прізвища, імені, по батькові;</a:t>
            </a:r>
          </a:p>
          <a:p>
            <a:pPr marL="263525" indent="-263525">
              <a:lnSpc>
                <a:spcPct val="90000"/>
              </a:lnSpc>
            </a:pPr>
            <a:r>
              <a:rPr lang="uk-UA" altLang="ru-RU" sz="1600" b="1" smtClean="0">
                <a:solidFill>
                  <a:srgbClr val="002060"/>
                </a:solidFill>
                <a:latin typeface="Georgia" panose="02040502050405020303" pitchFamily="18" charset="0"/>
              </a:rPr>
              <a:t>*   </a:t>
            </a:r>
            <a:r>
              <a:rPr lang="uk-UA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переклад  документів українською мовою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56856" y="4569163"/>
            <a:ext cx="237626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78197" y="463652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ЗА ПОТРЕБИ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6423097" y="1185584"/>
            <a:ext cx="2935305" cy="23762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2340" y="658108"/>
            <a:ext cx="373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ФОТО   НА   ДОКУМЕНТИ</a:t>
            </a:r>
          </a:p>
        </p:txBody>
      </p:sp>
      <p:pic>
        <p:nvPicPr>
          <p:cNvPr id="23556" name="Picture 4" descr="http://2.bp.blogspot.com/-hZA6FfYUbsQ/TxmjBvoGrcI/AAAAAAAAANc/if7eqV5xygE/s1600/img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45" y="1437612"/>
            <a:ext cx="203913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avatarki.moy.su/_ph/1/2/5304547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337">
            <a:off x="1091863" y="1512426"/>
            <a:ext cx="15478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www.takefoto.ru/userfiles/image/Dlya%20Statey/02.10.2012/portrait/mischa_barton__portret_v_svetlobezhevih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573">
            <a:off x="2378447" y="1290863"/>
            <a:ext cx="1742951" cy="12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http://pavel.rogozhin.ru/files/passport/passport_d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274">
            <a:off x="974885" y="3049558"/>
            <a:ext cx="2626558" cy="24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pavel.rogozhin.ru/files/passport/500/passport_kat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338">
            <a:off x="2619567" y="2826763"/>
            <a:ext cx="2605548" cy="24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61" y="2805"/>
            <a:ext cx="1482165" cy="9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20581121">
            <a:off x="484672" y="737472"/>
            <a:ext cx="5078291" cy="60235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4" descr="http://pedpresa.com.ua/zno/files/2013/01/FAQ1-300x2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100">
            <a:off x="2858825" y="5374636"/>
            <a:ext cx="1234409" cy="10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us.123rf.com/400wm/400/400/kharlamova/kharlamova1111/kharlamova111100021/11196292-exclamation-mark-3d-rend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64" y="4010370"/>
            <a:ext cx="1137598" cy="12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 rot="18581664">
            <a:off x="3997925" y="1789540"/>
            <a:ext cx="8454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endParaRPr lang="uk-UA" sz="13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8581664">
            <a:off x="-793448" y="1916681"/>
            <a:ext cx="8454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endParaRPr lang="uk-UA" sz="13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" y="714689"/>
            <a:ext cx="1385718" cy="1230889"/>
          </a:xfrm>
          <a:prstGeom prst="rect">
            <a:avLst/>
          </a:prstGeom>
        </p:spPr>
      </p:pic>
      <p:pic>
        <p:nvPicPr>
          <p:cNvPr id="5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39" y="625640"/>
            <a:ext cx="1254872" cy="8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931" r="52733" b="89572"/>
          <a:stretch/>
        </p:blipFill>
        <p:spPr>
          <a:xfrm>
            <a:off x="609587" y="0"/>
            <a:ext cx="4247545" cy="62564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2" y="6048359"/>
            <a:ext cx="844007" cy="809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89" y="6048362"/>
            <a:ext cx="844007" cy="82201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1521" r="1488" b="89732"/>
          <a:stretch/>
        </p:blipFill>
        <p:spPr>
          <a:xfrm>
            <a:off x="5519634" y="0"/>
            <a:ext cx="4233152" cy="597266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" y="1536176"/>
            <a:ext cx="5328592" cy="533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75" y="1536176"/>
            <a:ext cx="4853388" cy="533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92" t="18448" r="21910" b="77054"/>
          <a:stretch/>
        </p:blipFill>
        <p:spPr>
          <a:xfrm>
            <a:off x="7353690" y="836713"/>
            <a:ext cx="346956" cy="302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41032" y="1052736"/>
            <a:ext cx="4664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Торговельно-економічний </a:t>
            </a:r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коледж</a:t>
            </a:r>
          </a:p>
          <a:p>
            <a:pPr lvl="0" algn="ctr"/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Київського торговельно-економічного університету</a:t>
            </a:r>
          </a:p>
          <a:p>
            <a:pPr lvl="0" algn="ctr"/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вул. Львівська, 000, м Київ 000, </a:t>
            </a:r>
            <a:r>
              <a:rPr lang="uk-UA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0 000 00 00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097352" y="185295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Іванов Іван Іванович</a:t>
            </a:r>
            <a:endParaRPr lang="uk-UA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424" y="2492896"/>
            <a:ext cx="1136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968" y="2738472"/>
            <a:ext cx="46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кономічному коледжі Київського національного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економічного університету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452" y="3384803"/>
            <a:ext cx="171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ул. Львівська, 000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9673" y="4064777"/>
            <a:ext cx="124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червень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3458" y="4064777"/>
            <a:ext cx="91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суммирования 22"/>
          <p:cNvSpPr/>
          <p:nvPr/>
        </p:nvSpPr>
        <p:spPr>
          <a:xfrm>
            <a:off x="5421862" y="5015283"/>
            <a:ext cx="208226" cy="180020"/>
          </a:xfrm>
          <a:prstGeom prst="flowChartSummingJunct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8689640" y="642600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О.В. Олійник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58" y="6296788"/>
            <a:ext cx="964310" cy="3471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48485" y="188542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Іванов Іван Іванович</a:t>
            </a:r>
            <a:endParaRPr lang="uk-UA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4456" y="2501815"/>
            <a:ext cx="1136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2165" y="2743623"/>
            <a:ext cx="46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кономічному коледжі Київського національного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торговельно-</a:t>
            </a:r>
            <a:endParaRPr lang="uk-UA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економічного університету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2546" y="3384802"/>
            <a:ext cx="171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ул. Львівська, 000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4103" y="4064776"/>
            <a:ext cx="124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червень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69571" y="4064775"/>
            <a:ext cx="91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лок-схема: узел суммирования 40"/>
          <p:cNvSpPr/>
          <p:nvPr/>
        </p:nvSpPr>
        <p:spPr>
          <a:xfrm>
            <a:off x="401362" y="5015283"/>
            <a:ext cx="208226" cy="180020"/>
          </a:xfrm>
          <a:prstGeom prst="flowChartSummingJunct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39" y="6355855"/>
            <a:ext cx="964310" cy="3471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014830" y="642600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О.В. Олійник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2157" y="1608421"/>
            <a:ext cx="173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№ 105, від 01.02. 2016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761" y="483856"/>
            <a:ext cx="428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У разі неправильного заповнення довідки абітурієнту буде ВІДМОВЛЕНО  в реєстрації для проходження ЗНО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0209" y="463109"/>
            <a:ext cx="428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У разі неправильного заповнення довідки абітурієнту буде ВІДМОВЛЕНО  в реєстрації для проходження ЗНО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92164" y="1519047"/>
            <a:ext cx="1192145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/>
          <p:cNvSpPr/>
          <p:nvPr/>
        </p:nvSpPr>
        <p:spPr>
          <a:xfrm>
            <a:off x="5370713" y="1608420"/>
            <a:ext cx="1674300" cy="3371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56"/>
          <p:cNvSpPr/>
          <p:nvPr/>
        </p:nvSpPr>
        <p:spPr>
          <a:xfrm rot="20485124">
            <a:off x="5319930" y="5891923"/>
            <a:ext cx="1703785" cy="927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/>
          <p:cNvSpPr/>
          <p:nvPr/>
        </p:nvSpPr>
        <p:spPr>
          <a:xfrm rot="20485124">
            <a:off x="184735" y="5916738"/>
            <a:ext cx="1703785" cy="927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9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552" y="1725240"/>
            <a:ext cx="775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Cambria" pitchFamily="18" charset="0"/>
              </a:rPr>
              <a:t>ЗОВНІШНЄ НЕЗАЛЕЖНЕ ОЦІНЮВАННЯ 2016: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0737" y="3424874"/>
            <a:ext cx="4824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особливості </a:t>
            </a:r>
            <a:r>
              <a:rPr lang="uk-UA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реєстрації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 descr="http://sd174.ru/images/content/%D0%BF%D0%BE%D1%87%D1%82%D0%BE%D0%B2%D1%8B%D0%B9%20%D1%8F%D1%89%D0%B8%D0%BA%20%D1%84%D0%BE%D1%82%D0%BE%20%D0%BA%D1%80%D0%B0%D1%81%D0%B8%D0%B2%D1%8B%D0%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620695"/>
            <a:ext cx="1240353" cy="1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6496" y="239215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Випускників ЗНЗ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2016 року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1492" y="2335496"/>
            <a:ext cx="376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Студентів, учнів ПТНЗ,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ВНЗ І-ІІ р.а.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001754" y="1638176"/>
            <a:ext cx="1512168" cy="1020485"/>
          </a:xfrm>
          <a:prstGeom prst="wedgeRoundRectCallout">
            <a:avLst/>
          </a:prstGeom>
          <a:solidFill>
            <a:srgbClr val="FFFF0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36068" y="1732919"/>
            <a:ext cx="13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а/с №86, м.Київ, 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02192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" name="Picture 2" descr="http://nashemisto.if.ua/images/stories/UkrPosh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04" y="3861048"/>
            <a:ext cx="14308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72976" y="518696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Cambria" pitchFamily="18" charset="0"/>
              </a:rPr>
              <a:t>Рекомендованим листом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6496" y="2395939"/>
            <a:ext cx="3096344" cy="738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5534" y="3773035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ВІДПОВІДАЛЬНА ОСОБА ЗНЗ </a:t>
            </a:r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надсилає або передає  до Київського регіонального центру оцінювання якості комплект реєстраційних документів  учнів </a:t>
            </a:r>
            <a:r>
              <a:rPr lang="uk-UA" b="1" u="sng" dirty="0" smtClean="0">
                <a:solidFill>
                  <a:srgbClr val="002060"/>
                </a:solidFill>
                <a:latin typeface="Cambria" pitchFamily="18" charset="0"/>
              </a:rPr>
              <a:t>зі списком </a:t>
            </a:r>
            <a:endParaRPr lang="ru-RU" b="1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5534" y="3429000"/>
            <a:ext cx="3384376" cy="2480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94938" y="2350914"/>
            <a:ext cx="3456384" cy="738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02816" y="3391075"/>
            <a:ext cx="3548506" cy="251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05128" y="3861048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Абітурієнт САМОСТІЙНО</a:t>
            </a:r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 надсилає комплект реєстраційних документів</a:t>
            </a:r>
            <a:r>
              <a:rPr lang="uk-UA" b="1" dirty="0">
                <a:solidFill>
                  <a:srgbClr val="0070C0"/>
                </a:solidFill>
                <a:latin typeface="Cambria" pitchFamily="18" charset="0"/>
              </a:rPr>
              <a:t> до Київського регіонального центру оцінювання якості</a:t>
            </a:r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9785" y="494321"/>
            <a:ext cx="5526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itchFamily="18" charset="0"/>
              </a:rPr>
              <a:t>НАДСИЛАННЯ РЕЄСТРАЦІЙНИХ ДОКУМЕНТІВ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272223" y="442113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45400" y="64820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81833"/>
            <a:ext cx="5616624" cy="650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943414" y="1340500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29458" y="1196752"/>
            <a:ext cx="740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Отримання реєстраційного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повідомлення учасника,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</a:rPr>
              <a:t>СЕРТИФІКАТА зовнішнього 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</a:rPr>
              <a:t>незалежного оцінювання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та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інформаційного бюлетеня  «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Зовнішнє незалежне оцінювання.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2016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рік»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396" y="153139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" name="Picture 11" descr="http://z5.d.sdska.ru/2-z5-cf848818-5cb1-463b-b0b1-3cff6426da5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681">
            <a:off x="576927" y="4759247"/>
            <a:ext cx="1901391" cy="152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sd174.ru/images/content/%D0%BF%D0%BE%D1%87%D1%82%D0%BE%D0%B2%D1%8B%D0%B9%20%D1%8F%D1%89%D0%B8%D0%BA%20%D1%84%D0%BE%D1%82%D0%BE%20%D0%BA%D1%80%D0%B0%D1%81%D0%B8%D0%B2%D1%8B%D0%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4365103"/>
            <a:ext cx="1673560" cy="16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72223" y="3212976"/>
            <a:ext cx="2384633" cy="1008113"/>
          </a:xfrm>
          <a:prstGeom prst="roundRect">
            <a:avLst/>
          </a:prstGeom>
          <a:noFill/>
          <a:ln w="9525">
            <a:solidFill>
              <a:srgbClr val="00B05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42161" y="3393866"/>
            <a:ext cx="224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ВИПУСКНИК ЗНЗ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2016 року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9" name="Прямая со стрелкой 18"/>
          <p:cNvCxnSpPr>
            <a:endCxn id="13" idx="3"/>
          </p:cNvCxnSpPr>
          <p:nvPr/>
        </p:nvCxnSpPr>
        <p:spPr>
          <a:xfrm flipH="1">
            <a:off x="2471976" y="4365103"/>
            <a:ext cx="824840" cy="104521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169023" y="3224934"/>
            <a:ext cx="3312369" cy="996155"/>
          </a:xfrm>
          <a:prstGeom prst="roundRect">
            <a:avLst/>
          </a:prstGeom>
          <a:noFill/>
          <a:ln w="9525">
            <a:solidFill>
              <a:srgbClr val="00B05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13392" y="3387417"/>
            <a:ext cx="302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СТУДЕНТИ, УЧНІ ПТНЗ, 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  <a:latin typeface="Cambria" pitchFamily="18" charset="0"/>
              </a:rPr>
              <a:t>ВНЗ І-ІІ р.а.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321152" y="4365103"/>
            <a:ext cx="792088" cy="10614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00" y="1700808"/>
            <a:ext cx="3675148" cy="16288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998851" cy="5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4587" y="1008975"/>
            <a:ext cx="700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3FA"/>
              </a:buClr>
            </a:pPr>
            <a:r>
              <a:rPr lang="uk-UA" sz="1600" b="1" dirty="0" smtClean="0">
                <a:latin typeface="Cambria" pitchFamily="18" charset="0"/>
              </a:rPr>
              <a:t>Зміни до реєстраційних даних учасники вносять через інформаційну сторінку (</a:t>
            </a:r>
            <a:r>
              <a:rPr lang="uk-UA" sz="1600" b="1" dirty="0">
                <a:solidFill>
                  <a:srgbClr val="C00000"/>
                </a:solidFill>
                <a:latin typeface="Cambria" pitchFamily="18" charset="0"/>
              </a:rPr>
              <a:t>http://testportal.gov.ua</a:t>
            </a:r>
            <a:r>
              <a:rPr lang="uk-UA" sz="1600" b="1" dirty="0" smtClean="0">
                <a:latin typeface="Cambria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102" y="4725144"/>
            <a:ext cx="884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53FA"/>
              </a:buClr>
              <a:buFont typeface="Wingdings" pitchFamily="2" charset="2"/>
              <a:buChar char="§"/>
            </a:pPr>
            <a:r>
              <a:rPr lang="uk-UA" sz="1600" dirty="0" smtClean="0">
                <a:latin typeface="Cambria" pitchFamily="18" charset="0"/>
              </a:rPr>
              <a:t>зміни </a:t>
            </a:r>
            <a:r>
              <a:rPr lang="uk-UA" sz="1600" dirty="0">
                <a:latin typeface="Cambria" pitchFamily="18" charset="0"/>
              </a:rPr>
              <a:t>до реєстраційних даних можна вносити лише до </a:t>
            </a:r>
            <a:r>
              <a:rPr lang="uk-UA" sz="1600" b="1" dirty="0" smtClean="0">
                <a:solidFill>
                  <a:srgbClr val="0070C0"/>
                </a:solidFill>
                <a:latin typeface="Cambria" pitchFamily="18" charset="0"/>
              </a:rPr>
              <a:t>18 березня 2016 року</a:t>
            </a:r>
            <a:endParaRPr lang="ru-RU" sz="16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318" y="5181707"/>
            <a:ext cx="657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Cambria" pitchFamily="18" charset="0"/>
              </a:rPr>
              <a:t>Дата  відправлення визначається за відтиском поштового штемпеля на конверті</a:t>
            </a:r>
            <a:endParaRPr lang="ru-RU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6816" y="35332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ВНЕСЕННЯ ЗМІН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8544" y="273238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6476" y="44978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425" y="3429000"/>
            <a:ext cx="8930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3FA"/>
              </a:buClr>
            </a:pPr>
            <a:r>
              <a:rPr lang="uk-UA" sz="1600" b="1" dirty="0">
                <a:latin typeface="Cambria" pitchFamily="18" charset="0"/>
              </a:rPr>
              <a:t>Повторно </a:t>
            </a:r>
            <a:r>
              <a:rPr lang="uk-UA" sz="1600" b="1" dirty="0" smtClean="0">
                <a:latin typeface="Cambria" pitchFamily="18" charset="0"/>
              </a:rPr>
              <a:t>роздруковують </a:t>
            </a:r>
            <a:r>
              <a:rPr lang="uk-UA" sz="1600" dirty="0" smtClean="0">
                <a:latin typeface="Cambria" pitchFamily="18" charset="0"/>
              </a:rPr>
              <a:t>контрольно-інформаційний </a:t>
            </a:r>
            <a:r>
              <a:rPr lang="uk-UA" sz="1600" dirty="0">
                <a:latin typeface="Cambria" pitchFamily="18" charset="0"/>
              </a:rPr>
              <a:t>лист і реєстраційну картку. </a:t>
            </a:r>
            <a:endParaRPr lang="ru-RU" sz="1600" dirty="0">
              <a:latin typeface="Cambria" pitchFamily="18" charset="0"/>
            </a:endParaRPr>
          </a:p>
          <a:p>
            <a:pPr algn="ctr"/>
            <a:r>
              <a:rPr lang="uk-UA" sz="1600" b="1" dirty="0" smtClean="0">
                <a:latin typeface="Cambria" pitchFamily="18" charset="0"/>
              </a:rPr>
              <a:t>Випускники ЗНЗ подають комплект реєстраційних документів </a:t>
            </a:r>
            <a:r>
              <a:rPr lang="uk-UA" sz="1600" dirty="0" smtClean="0">
                <a:latin typeface="Cambria" pitchFamily="18" charset="0"/>
              </a:rPr>
              <a:t>та </a:t>
            </a:r>
            <a:r>
              <a:rPr lang="uk-UA" sz="1600" dirty="0">
                <a:latin typeface="Cambria" pitchFamily="18" charset="0"/>
              </a:rPr>
              <a:t>отриманий раніше Сертифікат зовнішнього незалежного </a:t>
            </a:r>
            <a:r>
              <a:rPr lang="uk-UA" sz="1600" dirty="0" smtClean="0">
                <a:latin typeface="Cambria" pitchFamily="18" charset="0"/>
              </a:rPr>
              <a:t>оцінювання</a:t>
            </a:r>
            <a:r>
              <a:rPr lang="uk-UA" sz="1600" dirty="0">
                <a:latin typeface="Cambria" pitchFamily="18" charset="0"/>
              </a:rPr>
              <a:t> </a:t>
            </a:r>
            <a:r>
              <a:rPr lang="uk-UA" sz="1600" dirty="0" smtClean="0">
                <a:latin typeface="Cambria" pitchFamily="18" charset="0"/>
              </a:rPr>
              <a:t>до загальноосвітнього навчального закладу.</a:t>
            </a:r>
          </a:p>
          <a:p>
            <a:pPr algn="ctr"/>
            <a:r>
              <a:rPr lang="uk-UA" sz="1600" b="1" dirty="0" smtClean="0">
                <a:latin typeface="Cambria" pitchFamily="18" charset="0"/>
              </a:rPr>
              <a:t>Випускники минулих років </a:t>
            </a:r>
            <a:r>
              <a:rPr lang="uk-UA" sz="1600" dirty="0" smtClean="0">
                <a:latin typeface="Cambria" pitchFamily="18" charset="0"/>
              </a:rPr>
              <a:t>надсилають пакет до Київського регіонального центру</a:t>
            </a:r>
          </a:p>
          <a:p>
            <a:pPr algn="ctr"/>
            <a:endParaRPr lang="uk-UA" sz="1600" dirty="0">
              <a:latin typeface="Cambria" pitchFamily="18" charset="0"/>
            </a:endParaRPr>
          </a:p>
          <a:p>
            <a:pPr algn="ctr"/>
            <a:endParaRPr lang="uk-UA" sz="1600" dirty="0" smtClean="0">
              <a:latin typeface="Cambria" pitchFamily="18" charset="0"/>
            </a:endParaRPr>
          </a:p>
          <a:p>
            <a:pPr algn="ctr"/>
            <a:endParaRPr lang="ru-RU" sz="1600" dirty="0">
              <a:latin typeface="Cambria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73015"/>
            <a:ext cx="2892392" cy="28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9102" y="1916832"/>
            <a:ext cx="8648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надано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не всі документи, необхідні для здійснення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реєстрації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неналежно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оформлена реєстраційна картка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зазначено в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реєстраційній картці недостовірні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дані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подано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заяву 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</a:rPr>
              <a:t>після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</a:rPr>
              <a:t>04 березня 2016 року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552" y="84060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ambria" pitchFamily="18" charset="0"/>
              </a:rPr>
              <a:t>ВІДМОВА У РЕЄСТРАЦІЇ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5" y="1988840"/>
            <a:ext cx="9233630" cy="1844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4329"/>
            <a:ext cx="9603389" cy="6773671"/>
          </a:xfrm>
          <a:prstGeom prst="rect">
            <a:avLst/>
          </a:prstGeom>
        </p:spPr>
      </p:pic>
      <p:pic>
        <p:nvPicPr>
          <p:cNvPr id="10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113">
            <a:off x="8506022" y="936562"/>
            <a:ext cx="1253404" cy="8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6656" y="1700808"/>
            <a:ext cx="8049344" cy="8640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6787" y="1840468"/>
            <a:ext cx="8019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</a:rPr>
              <a:t>Х</a:t>
            </a:r>
            <a:r>
              <a:rPr lang="ru-RU" sz="1600" b="1" dirty="0" smtClean="0">
                <a:solidFill>
                  <a:srgbClr val="C00000"/>
                </a:solidFill>
              </a:rPr>
              <a:t>ід реєстрації абітурієнт може </a:t>
            </a:r>
            <a:r>
              <a:rPr lang="ru-RU" sz="1600" b="1" dirty="0">
                <a:solidFill>
                  <a:srgbClr val="C00000"/>
                </a:solidFill>
              </a:rPr>
              <a:t>перевірити на сайті </a:t>
            </a:r>
            <a:r>
              <a:rPr lang="uk-UA" sz="1600" b="1" dirty="0" smtClean="0">
                <a:solidFill>
                  <a:srgbClr val="C00000"/>
                </a:solidFill>
              </a:rPr>
              <a:t>Київського регіонального центру оціювання якості освіти за номером, </a:t>
            </a:r>
            <a:r>
              <a:rPr lang="uk-UA" sz="1600" b="1" dirty="0">
                <a:solidFill>
                  <a:srgbClr val="C00000"/>
                </a:solidFill>
              </a:rPr>
              <a:t>що вказаний в контрольно-інформаційному </a:t>
            </a:r>
            <a:r>
              <a:rPr lang="uk-UA" sz="1600" b="1" dirty="0" smtClean="0">
                <a:solidFill>
                  <a:srgbClr val="C00000"/>
                </a:solidFill>
              </a:rPr>
              <a:t>листі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8220" y="2708918"/>
            <a:ext cx="7128792" cy="1200329"/>
          </a:xfrm>
          <a:prstGeom prst="rect">
            <a:avLst/>
          </a:prstGeom>
          <a:solidFill>
            <a:srgbClr val="FFE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РЕЄСТРАЦІЯ </a:t>
            </a:r>
          </a:p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сіб для участі у ЗНО 2016 триватиме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01 лютого </a:t>
            </a: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04 березня 2016</a:t>
            </a:r>
          </a:p>
        </p:txBody>
      </p:sp>
    </p:spTree>
    <p:extLst>
      <p:ext uri="{BB962C8B-B14F-4D97-AF65-F5344CB8AC3E}">
        <p14:creationId xmlns:p14="http://schemas.microsoft.com/office/powerpoint/2010/main" val="1026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542925"/>
            <a:ext cx="8886825" cy="57721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1" y="337275"/>
            <a:ext cx="9235195" cy="30917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3140968"/>
            <a:ext cx="9054939" cy="14126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2" y="4725144"/>
            <a:ext cx="9235195" cy="1528053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7"/>
            <a:ext cx="4995955" cy="68401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79" y="17847"/>
            <a:ext cx="4771804" cy="6877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098964">
            <a:off x="5958117" y="359002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ІНФОРМАЦІЙНА КАМПАНІЯ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2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guon.kiev.ua/files/images/icons/np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2" y="1837372"/>
            <a:ext cx="2739688" cy="25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1680" y="840607"/>
            <a:ext cx="603246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“ЗАТВЕРДЖЕНО 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постановою Кабінету Міністрів України 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від 25 серпня 2004 р. № 1095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(в редакції постанови Кабінету Міністрів України</a:t>
            </a:r>
          </a:p>
          <a:p>
            <a:pPr algn="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від 8 липня 2015 р. № 533)</a:t>
            </a:r>
          </a:p>
          <a:p>
            <a:pPr algn="ctr"/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ПОРЯДОК </a:t>
            </a:r>
          </a:p>
          <a:p>
            <a:pPr algn="ctr"/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проведення зовнішнього незалежного оцінювання та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моніторингу якості освіти</a:t>
            </a:r>
          </a:p>
          <a:p>
            <a:pPr algn="ctr"/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Загальна частина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1. Цей Порядок визначає механізм проведення зовнішнього незалежного оцінювання (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результатів навчання, здобутих на певному освітньому рівні) та моніторингу якості освіти.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Дія цього Порядку поширюється на процес проведення організаційно-технологічної підготовки зовнішнього незалежного оцінювання, що належить до повноважень Українського центру оцінювання якості освіти, як спеціально уповноваженої державної установи, що проводить зовнішнє незалежне оцінювання.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2. Зовнішнє незалежне оцінювання проводиться з метою забезпечення права осіб на рівний доступ до освіти.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3. Моніторинг якості освіти проводиться з метою отримання об’єктивних даних про якість освіти, забезпечення органів державної влади, громадськості відповідною статистичною та аналітичною інформацією.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4. Процедура зовнішнього незалежного оцінювання та моніторингу якості освіти здійснюється державною мовою.</a:t>
            </a:r>
          </a:p>
          <a:p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5. З метою проведення зовнішнього незалежного оцінювання утворюються такі тимчасові пункти, як пункт реєстрації учасників зовнішнього незалежного оцінювання, пункт обробки, пункт перевірки та пункт проведення зовнішнього незалежного оцінювання (далі — тимчасові пункти).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26" y="818879"/>
            <a:ext cx="1070655" cy="15172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75" y="1808968"/>
            <a:ext cx="582238" cy="5939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04374" y="4426925"/>
            <a:ext cx="4514544" cy="1787723"/>
          </a:xfrm>
          <a:prstGeom prst="flowChartAlternateProcess">
            <a:avLst/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9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  <a:p>
            <a:endParaRPr lang="uk-UA" sz="900" dirty="0" smtClean="0">
              <a:solidFill>
                <a:prstClr val="black"/>
              </a:solidFill>
            </a:endParaRPr>
          </a:p>
        </p:txBody>
      </p:sp>
      <p:sp>
        <p:nvSpPr>
          <p:cNvPr id="30" name="Выгнутая вниз стрелка 29"/>
          <p:cNvSpPr/>
          <p:nvPr/>
        </p:nvSpPr>
        <p:spPr>
          <a:xfrm rot="20170469">
            <a:off x="6282099" y="6408577"/>
            <a:ext cx="1000187" cy="294405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13926567">
            <a:off x="5492716" y="1114133"/>
            <a:ext cx="1641805" cy="471784"/>
          </a:xfrm>
          <a:prstGeom prst="curvedUpArrow">
            <a:avLst>
              <a:gd name="adj1" fmla="val 25000"/>
              <a:gd name="adj2" fmla="val 45199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94" y="2422040"/>
            <a:ext cx="1208459" cy="12400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93" y="-3705"/>
            <a:ext cx="2750250" cy="2109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3" y="581252"/>
            <a:ext cx="2763790" cy="188698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937330" y="2593546"/>
            <a:ext cx="1679323" cy="3000732"/>
          </a:xfrm>
          <a:prstGeom prst="flowChartAlternateProcess">
            <a:avLst/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2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32" y="3152971"/>
            <a:ext cx="1648499" cy="1725630"/>
          </a:xfrm>
          <a:prstGeom prst="rect">
            <a:avLst/>
          </a:prstGeom>
          <a:effectLst>
            <a:glow>
              <a:schemeClr val="bg2">
                <a:alpha val="40000"/>
              </a:schemeClr>
            </a:glow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" y="2483048"/>
            <a:ext cx="1204877" cy="120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33" y="2439505"/>
            <a:ext cx="1205631" cy="12051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3" y="835719"/>
            <a:ext cx="575030" cy="600564"/>
          </a:xfrm>
          <a:prstGeom prst="rect">
            <a:avLst/>
          </a:prstGeom>
        </p:spPr>
      </p:pic>
      <p:pic>
        <p:nvPicPr>
          <p:cNvPr id="31" name="Picture 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" y="16633"/>
            <a:ext cx="1465317" cy="7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281763" y="3739382"/>
            <a:ext cx="4309447" cy="578882"/>
          </a:xfrm>
          <a:prstGeom prst="flowChartAlternateProcess">
            <a:avLst/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u="sng" dirty="0" smtClean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1400" b="1" u="sng" dirty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8465" y="4405217"/>
            <a:ext cx="2813592" cy="1328023"/>
          </a:xfrm>
          <a:prstGeom prst="flowChartAlternateProcess">
            <a:avLst/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uk-UA" sz="9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sz="9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sz="9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sz="900" dirty="0">
              <a:solidFill>
                <a:prstClr val="black"/>
              </a:solidFill>
            </a:endParaRPr>
          </a:p>
          <a:p>
            <a:pPr algn="r"/>
            <a:endParaRPr lang="uk-UA" sz="900" dirty="0">
              <a:solidFill>
                <a:prstClr val="black"/>
              </a:solidFill>
            </a:endParaRPr>
          </a:p>
          <a:p>
            <a:endParaRPr lang="uk-UA" sz="9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sz="9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sz="9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1644053" y="1166037"/>
            <a:ext cx="323165" cy="1855381"/>
          </a:xfrm>
          <a:prstGeom prst="wedgeRectCallout">
            <a:avLst>
              <a:gd name="adj1" fmla="val -28697"/>
              <a:gd name="adj2" fmla="val 53926"/>
            </a:avLst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uk-UA" sz="9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РЕЄСТРАЦІЯ</a:t>
            </a:r>
            <a:endParaRPr lang="uk-UA" sz="900" b="1" u="sng" dirty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1305584" y="329961"/>
            <a:ext cx="1021556" cy="1857045"/>
          </a:xfrm>
          <a:prstGeom prst="wedgeRoundRectCallout">
            <a:avLst>
              <a:gd name="adj1" fmla="val -18785"/>
              <a:gd name="adj2" fmla="val 54927"/>
              <a:gd name="adj3" fmla="val 16667"/>
            </a:avLst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uk-UA" sz="800" dirty="0" smtClean="0">
                <a:solidFill>
                  <a:prstClr val="black"/>
                </a:solidFill>
                <a:latin typeface="Georgia" pitchFamily="18" charset="0"/>
              </a:rPr>
              <a:t>ОЗНАЙОМЛЕННЯ </a:t>
            </a:r>
            <a:r>
              <a:rPr lang="uk-UA" sz="800" dirty="0">
                <a:solidFill>
                  <a:prstClr val="black"/>
                </a:solidFill>
                <a:latin typeface="Georgia" pitchFamily="18" charset="0"/>
              </a:rPr>
              <a:t>З </a:t>
            </a:r>
            <a:r>
              <a:rPr lang="uk-UA" sz="800" b="1" u="sng" dirty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ПРАВИЛАМИ ПРИЙОМУ </a:t>
            </a:r>
            <a:r>
              <a:rPr lang="uk-UA" sz="800" dirty="0">
                <a:solidFill>
                  <a:prstClr val="black"/>
                </a:solidFill>
                <a:latin typeface="Georgia" pitchFamily="18" charset="0"/>
              </a:rPr>
              <a:t>ДО ОБРАНОГО ВИЩОГО НАВЧАЛЬНОГО ЗАКЛАДУ, </a:t>
            </a:r>
            <a:r>
              <a:rPr lang="uk-UA" sz="800" dirty="0" smtClean="0">
                <a:solidFill>
                  <a:prstClr val="black"/>
                </a:solidFill>
                <a:latin typeface="Georgia" pitchFamily="18" charset="0"/>
              </a:rPr>
              <a:t>ВИЗНАЧЕННЯ </a:t>
            </a:r>
            <a:r>
              <a:rPr lang="uk-UA" sz="8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ПЕРЕЛІКУ </a:t>
            </a:r>
            <a:r>
              <a:rPr lang="uk-UA" sz="800" b="1" u="sng" dirty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КОНКУРСНИХ </a:t>
            </a:r>
            <a:r>
              <a:rPr lang="uk-UA" sz="8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ПРЕДМЕТІВ</a:t>
            </a:r>
            <a:endParaRPr lang="uk-UA" sz="800" b="1" u="sng" dirty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7231851" y="1094195"/>
            <a:ext cx="442674" cy="1999067"/>
          </a:xfrm>
          <a:prstGeom prst="wedgeRoundRectCallout">
            <a:avLst>
              <a:gd name="adj1" fmla="val -20833"/>
              <a:gd name="adj2" fmla="val 56476"/>
              <a:gd name="adj3" fmla="val 16667"/>
            </a:avLst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 anchor="ctr" anchorCtr="1">
            <a:spAutoFit/>
          </a:bodyPr>
          <a:lstStyle/>
          <a:p>
            <a:pPr algn="ctr"/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ВНЕСЕННЯ ЗМІН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00176" y="113963"/>
            <a:ext cx="465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КРОКИ РЕЄСТРАЦІЇ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4027" y="842415"/>
            <a:ext cx="1801495" cy="93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9945" b="22168"/>
          <a:stretch/>
        </p:blipFill>
        <p:spPr>
          <a:xfrm>
            <a:off x="3769742" y="830908"/>
            <a:ext cx="1849111" cy="100034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26" y="944974"/>
            <a:ext cx="1801496" cy="274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3161" y="1327627"/>
            <a:ext cx="1063226" cy="2043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glow rad="114300">
              <a:srgbClr val="0066FF">
                <a:alpha val="30000"/>
              </a:srgbClr>
            </a:glow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Реєстрація ЗНО-2016</a:t>
            </a:r>
            <a:endParaRPr lang="uk-UA" sz="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0422" y="773203"/>
            <a:ext cx="121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u="sng" dirty="0" smtClean="0">
                <a:solidFill>
                  <a:prstClr val="black"/>
                </a:solidFill>
              </a:rPr>
              <a:t>http</a:t>
            </a:r>
            <a:r>
              <a:rPr lang="uk-UA" sz="800" b="1" u="sng" dirty="0" smtClean="0">
                <a:solidFill>
                  <a:prstClr val="black"/>
                </a:solidFill>
              </a:rPr>
              <a:t>:</a:t>
            </a:r>
            <a:r>
              <a:rPr lang="en-US" sz="800" b="1" u="sng" dirty="0" smtClean="0">
                <a:solidFill>
                  <a:prstClr val="black"/>
                </a:solidFill>
              </a:rPr>
              <a:t>//testportal.gov.ua</a:t>
            </a:r>
            <a:endParaRPr lang="uk-UA" sz="800" b="1" u="sng" dirty="0">
              <a:solidFill>
                <a:prstClr val="black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34" y="1602100"/>
            <a:ext cx="177105" cy="177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" b="57477"/>
          <a:stretch/>
        </p:blipFill>
        <p:spPr>
          <a:xfrm>
            <a:off x="7972287" y="4819197"/>
            <a:ext cx="1581574" cy="650756"/>
          </a:xfrm>
          <a:prstGeom prst="rect">
            <a:avLst/>
          </a:prstGeom>
        </p:spPr>
      </p:pic>
      <p:sp>
        <p:nvSpPr>
          <p:cNvPr id="53" name="Овал 52"/>
          <p:cNvSpPr/>
          <p:nvPr/>
        </p:nvSpPr>
        <p:spPr>
          <a:xfrm>
            <a:off x="7972287" y="4323183"/>
            <a:ext cx="1624873" cy="24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987242" y="4548755"/>
            <a:ext cx="232587" cy="236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200425" y="5238835"/>
            <a:ext cx="850428" cy="2204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 rot="5400000">
            <a:off x="5852702" y="3695723"/>
            <a:ext cx="272729" cy="938304"/>
          </a:xfrm>
          <a:prstGeom prst="wedgeRoundRectCallout">
            <a:avLst>
              <a:gd name="adj1" fmla="val -17189"/>
              <a:gd name="adj2" fmla="val 56671"/>
              <a:gd name="adj3" fmla="val 16667"/>
            </a:avLst>
          </a:prstGeom>
          <a:noFill/>
          <a:ln w="3175">
            <a:solidFill>
              <a:schemeClr val="bg2">
                <a:lumMod val="50000"/>
              </a:schemeClr>
            </a:solidFill>
          </a:ln>
          <a:effectLst>
            <a:glow rad="88900">
              <a:schemeClr val="bg2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uk-UA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№ 86</a:t>
            </a:r>
            <a:r>
              <a:rPr lang="uk-UA" sz="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Київ, 02192</a:t>
            </a:r>
          </a:p>
        </p:txBody>
      </p:sp>
      <p:sp>
        <p:nvSpPr>
          <p:cNvPr id="65" name="Выгнутая вверх стрелка 64"/>
          <p:cNvSpPr/>
          <p:nvPr/>
        </p:nvSpPr>
        <p:spPr>
          <a:xfrm rot="12734593">
            <a:off x="2335282" y="6052751"/>
            <a:ext cx="1394414" cy="427641"/>
          </a:xfrm>
          <a:prstGeom prst="curvedDownArrow">
            <a:avLst>
              <a:gd name="adj1" fmla="val 25000"/>
              <a:gd name="adj2" fmla="val 33911"/>
              <a:gd name="adj3" fmla="val 335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6" y="6312844"/>
            <a:ext cx="531799" cy="52558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777">
            <a:off x="3199281" y="4516521"/>
            <a:ext cx="618544" cy="593912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 rot="1437947">
            <a:off x="3117470" y="4591914"/>
            <a:ext cx="830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" b="1" dirty="0" smtClean="0">
                <a:solidFill>
                  <a:prstClr val="black"/>
                </a:solidFill>
                <a:latin typeface="Georgia" pitchFamily="18" charset="0"/>
              </a:rPr>
              <a:t>Реєстраційна </a:t>
            </a:r>
          </a:p>
          <a:p>
            <a:pPr algn="ctr"/>
            <a:r>
              <a:rPr lang="uk-UA" sz="700" b="1" dirty="0" smtClean="0">
                <a:solidFill>
                  <a:prstClr val="black"/>
                </a:solidFill>
                <a:latin typeface="Georgia" pitchFamily="18" charset="0"/>
              </a:rPr>
              <a:t>картка</a:t>
            </a:r>
            <a:endParaRPr lang="uk-UA" sz="7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3" name="Стрелка влево 72"/>
          <p:cNvSpPr/>
          <p:nvPr/>
        </p:nvSpPr>
        <p:spPr>
          <a:xfrm>
            <a:off x="3987828" y="5144575"/>
            <a:ext cx="171747" cy="1566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81" name="Стрелка влево 80"/>
          <p:cNvSpPr/>
          <p:nvPr/>
        </p:nvSpPr>
        <p:spPr>
          <a:xfrm>
            <a:off x="3911947" y="4510441"/>
            <a:ext cx="171747" cy="1566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50766" y="4917926"/>
            <a:ext cx="1268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опію 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паспорта громадянина України, а в разі його відсутності – один з документів, що його замінює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70602" y="4402477"/>
            <a:ext cx="1591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Реєстраційну картку;</a:t>
            </a:r>
            <a:endParaRPr lang="uk-UA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777">
            <a:off x="340763" y="4448867"/>
            <a:ext cx="583442" cy="57437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 rot="1437947">
            <a:off x="207302" y="4560713"/>
            <a:ext cx="830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" b="1" dirty="0" smtClean="0">
                <a:solidFill>
                  <a:prstClr val="black"/>
                </a:solidFill>
                <a:latin typeface="Georgia" pitchFamily="18" charset="0"/>
              </a:rPr>
              <a:t>Реєстраційна </a:t>
            </a:r>
          </a:p>
          <a:p>
            <a:pPr algn="ctr"/>
            <a:r>
              <a:rPr lang="uk-UA" sz="700" b="1" dirty="0" smtClean="0">
                <a:solidFill>
                  <a:prstClr val="black"/>
                </a:solidFill>
                <a:latin typeface="Georgia" pitchFamily="18" charset="0"/>
              </a:rPr>
              <a:t>картка</a:t>
            </a:r>
            <a:endParaRPr lang="uk-UA" sz="7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893">
            <a:off x="3192175" y="5152571"/>
            <a:ext cx="819563" cy="546375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987828" y="4468380"/>
            <a:ext cx="1458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Реєстраційну картку;</a:t>
            </a:r>
            <a:endParaRPr lang="uk-UA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77128" y="4699768"/>
            <a:ext cx="1477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опію 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паспорта громадянина </a:t>
            </a:r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України, 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в разі його відсутності – </a:t>
            </a:r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документів, що його замінює</a:t>
            </a:r>
          </a:p>
        </p:txBody>
      </p:sp>
      <p:sp>
        <p:nvSpPr>
          <p:cNvPr id="89" name="Стрелка влево 88"/>
          <p:cNvSpPr/>
          <p:nvPr/>
        </p:nvSpPr>
        <p:spPr>
          <a:xfrm>
            <a:off x="966800" y="4459799"/>
            <a:ext cx="171747" cy="1566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959">
            <a:off x="5385945" y="4479053"/>
            <a:ext cx="798932" cy="57986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143858" y="4437602"/>
            <a:ext cx="141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Копію 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про повну загальну середню </a:t>
            </a:r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endParaRPr lang="uk-UA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48" y="2676890"/>
            <a:ext cx="430274" cy="430274"/>
          </a:xfrm>
          <a:prstGeom prst="rect">
            <a:avLst/>
          </a:prstGeom>
        </p:spPr>
      </p:pic>
      <p:sp>
        <p:nvSpPr>
          <p:cNvPr id="96" name="Овал 95"/>
          <p:cNvSpPr/>
          <p:nvPr/>
        </p:nvSpPr>
        <p:spPr>
          <a:xfrm>
            <a:off x="7964554" y="4071602"/>
            <a:ext cx="1624873" cy="24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7960232" y="3847516"/>
            <a:ext cx="1624873" cy="24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7937330" y="3616184"/>
            <a:ext cx="1647775" cy="24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80957" y="3673037"/>
            <a:ext cx="155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u="sng" dirty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Випускник минулих </a:t>
            </a:r>
            <a:r>
              <a:rPr lang="uk-UA" sz="10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років</a:t>
            </a:r>
            <a:endParaRPr lang="uk-UA" sz="1000" b="1" u="sng" dirty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44425" y="3985267"/>
            <a:ext cx="133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u="sng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НАДСИЛАЄ</a:t>
            </a:r>
            <a:endParaRPr lang="uk-UA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83">
            <a:off x="5436398" y="5054059"/>
            <a:ext cx="677548" cy="6742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340811">
            <a:off x="5410036" y="5179343"/>
            <a:ext cx="72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Довідка </a:t>
            </a:r>
          </a:p>
          <a:p>
            <a:pPr algn="ctr"/>
            <a:r>
              <a:rPr lang="uk-UA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місця </a:t>
            </a:r>
          </a:p>
          <a:p>
            <a:pPr algn="ctr"/>
            <a:r>
              <a:rPr lang="uk-UA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uk-UA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1" y="2501298"/>
            <a:ext cx="498252" cy="510767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893">
            <a:off x="213769" y="5067068"/>
            <a:ext cx="767260" cy="537155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5407766" y="3687925"/>
            <a:ext cx="231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u="sng" dirty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Учень (слухач, студент) ПТНЗ, ВНЗ І-ІІ </a:t>
            </a:r>
            <a:r>
              <a:rPr lang="uk-UA" sz="1000" b="1" u="sng" dirty="0" err="1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р.а</a:t>
            </a:r>
            <a:r>
              <a:rPr lang="uk-UA" sz="10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</a:t>
            </a:r>
            <a:endParaRPr lang="uk-UA" sz="1000" b="1" u="sng" dirty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2397" y="3790460"/>
            <a:ext cx="1766864" cy="510778"/>
          </a:xfrm>
          <a:prstGeom prst="flowChartAlternateProcess">
            <a:avLst/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uk-UA" sz="12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Випускник 2016</a:t>
            </a:r>
          </a:p>
          <a:p>
            <a:pPr algn="ctr"/>
            <a:r>
              <a:rPr lang="uk-UA" sz="1200" b="1" u="sng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НАДАЄ</a:t>
            </a:r>
            <a:r>
              <a:rPr lang="uk-UA" sz="12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до ЗНЗ</a:t>
            </a:r>
          </a:p>
        </p:txBody>
      </p:sp>
      <p:sp>
        <p:nvSpPr>
          <p:cNvPr id="90" name="Стрелка влево 89"/>
          <p:cNvSpPr/>
          <p:nvPr/>
        </p:nvSpPr>
        <p:spPr>
          <a:xfrm>
            <a:off x="945976" y="5058372"/>
            <a:ext cx="171747" cy="1566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73560" y="2667664"/>
            <a:ext cx="122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u="sng" dirty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ТЕРМІН </a:t>
            </a:r>
          </a:p>
          <a:p>
            <a:pPr algn="ctr"/>
            <a:r>
              <a:rPr lang="uk-UA" sz="12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РЕЄСТРАЦІЇ</a:t>
            </a:r>
            <a:endParaRPr lang="uk-UA" sz="1200" b="1" u="sng" dirty="0">
              <a:ln w="12700">
                <a:noFill/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5071656" y="5049555"/>
            <a:ext cx="408623" cy="3012451"/>
          </a:xfrm>
          <a:prstGeom prst="wedgeRoundRectCallout">
            <a:avLst>
              <a:gd name="adj1" fmla="val -25698"/>
              <a:gd name="adj2" fmla="val 53952"/>
              <a:gd name="adj3" fmla="val 16667"/>
            </a:avLst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50800" dist="50800" dir="5400000" sx="8000" sy="8000" algn="ctr" rotWithShape="0">
              <a:srgbClr val="000000">
                <a:alpha val="90000"/>
              </a:srgbClr>
            </a:outerShdw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 anchor="ctr" anchorCtr="1">
            <a:spAutoFit/>
          </a:bodyPr>
          <a:lstStyle/>
          <a:p>
            <a:pPr algn="ctr"/>
            <a:r>
              <a:rPr lang="uk-UA" sz="1200" b="1" u="sng" dirty="0" smtClean="0">
                <a:ln w="12700">
                  <a:noFill/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ОТРИМАННЯ СЕРТИФІКАТА ЗНО</a:t>
            </a:r>
          </a:p>
        </p:txBody>
      </p:sp>
      <p:sp>
        <p:nvSpPr>
          <p:cNvPr id="83" name="Стрелка влево 82"/>
          <p:cNvSpPr/>
          <p:nvPr/>
        </p:nvSpPr>
        <p:spPr>
          <a:xfrm>
            <a:off x="6167432" y="4670541"/>
            <a:ext cx="171747" cy="1566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0047" y="698738"/>
            <a:ext cx="268449" cy="28990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701" y="653725"/>
            <a:ext cx="32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95839" y="113963"/>
            <a:ext cx="12861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ЗНО</a:t>
            </a:r>
            <a:endParaRPr lang="uk-UA" sz="32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70385" y="634213"/>
            <a:ext cx="105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2016</a:t>
            </a:r>
            <a:endParaRPr lang="uk-UA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19391" y="2376653"/>
            <a:ext cx="268449" cy="28990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90045" y="2340250"/>
            <a:ext cx="32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496775" y="6218537"/>
            <a:ext cx="268449" cy="28990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156581" y="1690652"/>
            <a:ext cx="268449" cy="28990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858" y="1629867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80957" y="6166803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93" y="4578223"/>
            <a:ext cx="744040" cy="1144476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2284140" y="4979856"/>
            <a:ext cx="6595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" b="1" dirty="0" smtClean="0">
                <a:solidFill>
                  <a:prstClr val="black"/>
                </a:solidFill>
                <a:latin typeface="Georgia" pitchFamily="18" charset="0"/>
              </a:rPr>
              <a:t>ШКОЛА</a:t>
            </a:r>
            <a:endParaRPr lang="uk-UA" sz="7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9" y="6253678"/>
            <a:ext cx="458304" cy="4583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250" y="6297085"/>
            <a:ext cx="371489" cy="37148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476500" y="2274838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07" y="5733240"/>
            <a:ext cx="500936" cy="50093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91" y="5775767"/>
            <a:ext cx="410848" cy="41084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92" y="5824634"/>
            <a:ext cx="391158" cy="39778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875149" y="5814431"/>
            <a:ext cx="1154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" b="1" dirty="0">
                <a:solidFill>
                  <a:prstClr val="black"/>
                </a:solidFill>
              </a:rPr>
              <a:t>(044) 360-70-04</a:t>
            </a:r>
            <a:endParaRPr lang="uk-UA" sz="800" dirty="0">
              <a:solidFill>
                <a:prstClr val="black"/>
              </a:solidFill>
            </a:endParaRPr>
          </a:p>
          <a:p>
            <a:pPr algn="ctr"/>
            <a:r>
              <a:rPr lang="uk-UA" sz="800" b="1" dirty="0">
                <a:solidFill>
                  <a:prstClr val="black"/>
                </a:solidFill>
              </a:rPr>
              <a:t>(044) </a:t>
            </a:r>
            <a:r>
              <a:rPr lang="uk-UA" sz="800" b="1" dirty="0" smtClean="0">
                <a:solidFill>
                  <a:prstClr val="black"/>
                </a:solidFill>
              </a:rPr>
              <a:t>361-42-17</a:t>
            </a:r>
            <a:endParaRPr lang="uk-UA" sz="800" dirty="0">
              <a:solidFill>
                <a:prstClr val="black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21" y="6251021"/>
            <a:ext cx="471372" cy="47137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7994408" y="6360190"/>
            <a:ext cx="10564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zp@kievtest.org.ua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879282" y="4978849"/>
            <a:ext cx="43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endParaRPr lang="uk-UA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089109" y="4930676"/>
            <a:ext cx="1562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Довідку 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місця навчання, що підтверджує здобуття у 2016 році повної загальної середньої </a:t>
            </a:r>
            <a:r>
              <a:rPr lang="uk-UA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uk-UA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Стрелка влево 122"/>
          <p:cNvSpPr/>
          <p:nvPr/>
        </p:nvSpPr>
        <p:spPr>
          <a:xfrm>
            <a:off x="6156580" y="5179911"/>
            <a:ext cx="171747" cy="1566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81" y="5854851"/>
            <a:ext cx="342322" cy="342322"/>
          </a:xfrm>
          <a:prstGeom prst="rect">
            <a:avLst/>
          </a:prstGeom>
        </p:spPr>
      </p:pic>
      <p:sp>
        <p:nvSpPr>
          <p:cNvPr id="106" name="Скругленная прямоугольная выноска 105"/>
          <p:cNvSpPr/>
          <p:nvPr/>
        </p:nvSpPr>
        <p:spPr>
          <a:xfrm rot="16200000">
            <a:off x="6517267" y="5569044"/>
            <a:ext cx="272729" cy="938304"/>
          </a:xfrm>
          <a:prstGeom prst="wedgeRoundRectCallout">
            <a:avLst>
              <a:gd name="adj1" fmla="val -17189"/>
              <a:gd name="adj2" fmla="val 56671"/>
              <a:gd name="adj3" fmla="val 16667"/>
            </a:avLst>
          </a:prstGeom>
          <a:noFill/>
          <a:ln w="3175">
            <a:solidFill>
              <a:schemeClr val="bg2">
                <a:lumMod val="50000"/>
              </a:schemeClr>
            </a:solidFill>
          </a:ln>
          <a:effectLst>
            <a:glow rad="88900">
              <a:schemeClr val="bg2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 АДРЕСА</a:t>
            </a:r>
            <a:endParaRPr lang="uk-UA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2499262" y="2342270"/>
            <a:ext cx="1193254" cy="301900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" y="1787914"/>
            <a:ext cx="491984" cy="54627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609497" y="1585694"/>
            <a:ext cx="268449" cy="28990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048" y="1524576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4617041"/>
            <a:ext cx="6192688" cy="1880665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2564904"/>
            <a:ext cx="6780233" cy="20744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2481" y="260648"/>
            <a:ext cx="9289032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7" y="23958"/>
            <a:ext cx="1512044" cy="91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80" y="542224"/>
            <a:ext cx="6953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8291" y="8610"/>
            <a:ext cx="9616134" cy="688230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85" y="449868"/>
            <a:ext cx="1366825" cy="87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guon.kiev.ua/files/images/icons/np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" y="2103752"/>
            <a:ext cx="2969630" cy="30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08784" y="80108"/>
            <a:ext cx="5806753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НАКАЗ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14.09.2015 р. № 923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Зареєстровано в Міністерстві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юстиції України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28 вересня 2015 р.</a:t>
            </a:r>
          </a:p>
          <a:p>
            <a:pPr algn="r"/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 № 1152/27597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Деякі питання проведення в 2016 році зовнішнього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незалежного оцінювання результатів навчання, здобутих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 основі повної загальної середньої освіти</a:t>
            </a:r>
          </a:p>
          <a:p>
            <a:r>
              <a:rPr lang="uk-UA" sz="1050" i="1" dirty="0" smtClean="0">
                <a:latin typeface="Times New Roman" pitchFamily="18" charset="0"/>
                <a:cs typeface="Times New Roman" pitchFamily="18" charset="0"/>
              </a:rPr>
              <a:t>{Із змінами, внесеними згідно з Наказом Міністерства освіти і науки № 1078 від 13.10.2015}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Відповідно до частини третьої статті 45 Закону України «Про вищу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освіту», статті 34 Закону України «Про загальну середню освіту», Порядку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проведення зовнішнього незалежного оцінювання та моніторингу якості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освіти, затвердженого постановою Кабінету Міністрів України від 25 серпня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2004 року № 1095 (в редакції постанови Кабінету Міністрів України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від 08 липня 2015 року № 533),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НАКАЗУЮ: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1. Затвердити Перелік навчальних предметів, з яких особи, що виявили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бажання вступати до вищих навчальних закладів України в 2016 році,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проходитимуть зовнішнє незалежне оцінювання результатів навчання,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здобутих на основі повної загальної середньої освіти, що додається.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2. Встановити, що в 2016 році: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1) зовнішнє незалежне оцінювання результатів навчання, здобутих на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основі повної загальної середньої освіти, проводитиметься з 05 травня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до 10 липня;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2) результати зовнішнього незалежного оцінювання з української мови і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літератури (українська мова), а також із математики або історії України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(період ХХ – початок ХХІ століття) зараховуються як результати державної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підсумкової атестації за освітній рівень повної загальної середньої освіти для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випускників старшої школи загальноосвітніх навчальних закладів 2016 року;</a:t>
            </a: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8291" y="8610"/>
            <a:ext cx="9616134" cy="688230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85" y="449868"/>
            <a:ext cx="1366825" cy="87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guon.kiev.ua/files/images/icons/np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" y="2103752"/>
            <a:ext cx="2969630" cy="30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91743" y="784293"/>
            <a:ext cx="63108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Міністерства освіти і науки України від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15.10.2015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1085 «Про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затвердження Умов прийому 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 вищих навчальних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закладів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України в 2016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році», затверджений в Міністерстві юстиції 04.11.2015 №1351/27796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/>
              <a:t> </a:t>
            </a:r>
            <a:endParaRPr lang="ru-RU" sz="2000" dirty="0"/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Міністерства освіти і науки України від 05.11.2015 № 1143 «Про затвердження Календарного плану підготовки та проведення в 2016 році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463" y="116632"/>
            <a:ext cx="9673075" cy="66247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35"/>
            <a:ext cx="1272222" cy="7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img-fotki.yandex.ru/get/9168/981986.4b/0_884a1_479c12fc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2" y="3398614"/>
            <a:ext cx="2008128" cy="25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8784" y="3664129"/>
            <a:ext cx="6573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Ознайомитися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з Правилами прийому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 обраного вищого навчального закладу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endParaRPr lang="uk-UA" sz="2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Визначити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перелік 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предметів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не більше 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чотирьох)</a:t>
            </a:r>
            <a:endParaRPr lang="ru-RU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424" y="1412776"/>
            <a:ext cx="90931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itchFamily="18" charset="0"/>
              </a:rPr>
              <a:t>До початку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РЕЄСТРАЦІЇ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itchFamily="18" charset="0"/>
              </a:rPr>
              <a:t>для участі у зовнішньому незалежному оцінюванні абітурієнт має  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74669" y="548680"/>
            <a:ext cx="1086044" cy="1028125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57651" y="64724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68437" y="1714500"/>
            <a:ext cx="8185150" cy="2592387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Cambria" pitchFamily="18" charset="0"/>
              </a:rPr>
              <a:t>Результати зовнішнього незалежного оцінювання з 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української мови і літератури зараховуються як результати державної підсумкової атестації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3675" y="260648"/>
            <a:ext cx="9511853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7475"/>
            <a:ext cx="2123033" cy="128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632" y="443711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Cambria" pitchFamily="18" charset="0"/>
              </a:rPr>
              <a:t>05</a:t>
            </a:r>
            <a:r>
              <a:rPr lang="uk-UA" sz="4400" b="1" dirty="0" smtClean="0">
                <a:solidFill>
                  <a:srgbClr val="002060"/>
                </a:solidFill>
                <a:latin typeface="Cambria" pitchFamily="18" charset="0"/>
              </a:rPr>
              <a:t> травня 2016 року</a:t>
            </a:r>
            <a:endParaRPr lang="ru-RU" sz="4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68437" y="1405096"/>
            <a:ext cx="8185150" cy="3896112"/>
          </a:xfrm>
        </p:spPr>
        <p:txBody>
          <a:bodyPr rtlCol="0">
            <a:normAutofit lnSpcReduction="1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uk-UA" sz="3600" b="1" dirty="0">
                <a:solidFill>
                  <a:srgbClr val="002060"/>
                </a:solidFill>
                <a:latin typeface="Cambria" pitchFamily="18" charset="0"/>
              </a:rPr>
              <a:t>Результати зовнішнього незалежного оцінювання з 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математики (11</a:t>
            </a:r>
            <a:r>
              <a:rPr lang="uk-UA" sz="3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Cambria" pitchFamily="18" charset="0"/>
              </a:rPr>
              <a:t>травня 2016 </a:t>
            </a:r>
            <a:r>
              <a:rPr lang="uk-UA" sz="3600" b="1" dirty="0" smtClean="0">
                <a:solidFill>
                  <a:srgbClr val="002060"/>
                </a:solidFill>
                <a:latin typeface="Cambria" pitchFamily="18" charset="0"/>
              </a:rPr>
              <a:t>року)</a:t>
            </a:r>
            <a:endParaRPr lang="ru-RU" sz="3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або історії </a:t>
            </a:r>
            <a:r>
              <a:rPr lang="uk-UA" sz="3600" b="1" dirty="0">
                <a:solidFill>
                  <a:srgbClr val="C00000"/>
                </a:solidFill>
                <a:latin typeface="Cambria" pitchFamily="18" charset="0"/>
              </a:rPr>
              <a:t>У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країни (13 </a:t>
            </a:r>
            <a:r>
              <a:rPr lang="uk-UA" sz="3600" b="1" dirty="0" smtClean="0">
                <a:solidFill>
                  <a:srgbClr val="002060"/>
                </a:solidFill>
                <a:latin typeface="Cambria" pitchFamily="18" charset="0"/>
              </a:rPr>
              <a:t>травня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2016 року</a:t>
            </a:r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)(на вибір) зараховуються </a:t>
            </a:r>
            <a:r>
              <a:rPr lang="uk-UA" sz="3600" b="1" dirty="0">
                <a:solidFill>
                  <a:srgbClr val="C00000"/>
                </a:solidFill>
                <a:latin typeface="Cambria" pitchFamily="18" charset="0"/>
              </a:rPr>
              <a:t>як результати державної підсумкової атестації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3675" y="260648"/>
            <a:ext cx="9511853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7475"/>
            <a:ext cx="2123033" cy="128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50118" y="1536587"/>
            <a:ext cx="8366125" cy="4808537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b="1" dirty="0" smtClean="0">
              <a:latin typeface="Cambria" pitchFamily="18" charset="0"/>
            </a:endParaRP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у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країнської мови і літератури  </a:t>
            </a:r>
            <a:endParaRPr lang="uk-UA" i="1" dirty="0">
              <a:solidFill>
                <a:srgbClr val="C00000"/>
              </a:solidFill>
              <a:latin typeface="Cambria" pitchFamily="18" charset="0"/>
            </a:endParaRP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математики</a:t>
            </a:r>
            <a:r>
              <a:rPr lang="uk-UA" b="1" dirty="0" smtClean="0">
                <a:latin typeface="Cambria" pitchFamily="18" charset="0"/>
              </a:rPr>
              <a:t> 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історії України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біології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г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еографії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ф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ізики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хімії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а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нглійської мови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іспанської мови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н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імецької  мови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р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осійської мови</a:t>
            </a:r>
          </a:p>
          <a:p>
            <a:pPr marL="452438" indent="-45243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ф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ранцузької мови</a:t>
            </a:r>
          </a:p>
        </p:txBody>
      </p:sp>
      <p:pic>
        <p:nvPicPr>
          <p:cNvPr id="12" name="Picture 2" descr="http://us.123rf.com/400wm/400/400/kharlamova/kharlamova1111/kharlamova111100021/11196292-exclamation-mark-3d-ren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067">
            <a:off x="7004699" y="3878509"/>
            <a:ext cx="2233304" cy="242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1200" y="3937000"/>
            <a:ext cx="38877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Обирається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C00000"/>
                </a:solidFill>
                <a:latin typeface="Cambria" pitchFamily="18" charset="0"/>
              </a:rPr>
              <a:t>3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або </a:t>
            </a:r>
            <a:r>
              <a:rPr lang="uk-UA" sz="2000" b="1" dirty="0">
                <a:solidFill>
                  <a:srgbClr val="C00000"/>
                </a:solidFill>
                <a:latin typeface="Cambria" pitchFamily="18" charset="0"/>
              </a:rPr>
              <a:t>4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тести з 12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7013" y="332656"/>
            <a:ext cx="9334499" cy="633670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5888"/>
            <a:ext cx="21304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9538" y="981075"/>
            <a:ext cx="4967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ПЕРЕЛІК ПРЕДМЕТІВ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3363" y="3860800"/>
            <a:ext cx="2303462" cy="831850"/>
          </a:xfrm>
          <a:prstGeom prst="round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-747464"/>
            <a:ext cx="2749064" cy="2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1494</Words>
  <Application>Microsoft Office PowerPoint</Application>
  <PresentationFormat>Лист A4 (210x297 мм)</PresentationFormat>
  <Paragraphs>261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73</cp:revision>
  <cp:lastPrinted>2014-12-15T15:11:04Z</cp:lastPrinted>
  <dcterms:created xsi:type="dcterms:W3CDTF">2014-12-15T09:16:59Z</dcterms:created>
  <dcterms:modified xsi:type="dcterms:W3CDTF">2016-01-19T13:35:03Z</dcterms:modified>
</cp:coreProperties>
</file>